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85" r:id="rId3"/>
    <p:sldId id="301" r:id="rId4"/>
    <p:sldId id="290" r:id="rId5"/>
    <p:sldId id="291" r:id="rId6"/>
    <p:sldId id="292" r:id="rId7"/>
    <p:sldId id="313" r:id="rId8"/>
    <p:sldId id="302" r:id="rId9"/>
    <p:sldId id="305" r:id="rId10"/>
    <p:sldId id="306" r:id="rId11"/>
    <p:sldId id="293" r:id="rId12"/>
    <p:sldId id="304" r:id="rId13"/>
    <p:sldId id="314" r:id="rId14"/>
    <p:sldId id="296" r:id="rId15"/>
    <p:sldId id="315" r:id="rId16"/>
    <p:sldId id="312" r:id="rId17"/>
    <p:sldId id="29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varScale="1">
        <p:scale>
          <a:sx n="91" d="100"/>
          <a:sy n="91" d="100"/>
        </p:scale>
        <p:origin x="96" y="4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A97C5DF-D6C9-4ABD-B0A6-022113DA5290}" type="datetimeFigureOut">
              <a:rPr lang="fr-BE" smtClean="0"/>
              <a:pPr/>
              <a:t>22-04-22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850897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A97C5DF-D6C9-4ABD-B0A6-022113DA5290}" type="datetimeFigureOut">
              <a:rPr lang="fr-BE" smtClean="0"/>
              <a:pPr/>
              <a:t>22-04-22</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1686731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1A97C5DF-D6C9-4ABD-B0A6-022113DA5290}" type="datetimeFigureOut">
              <a:rPr lang="fr-BE" smtClean="0"/>
              <a:pPr/>
              <a:t>22-04-22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1797276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1A97C5DF-D6C9-4ABD-B0A6-022113DA5290}" type="datetimeFigureOut">
              <a:rPr lang="fr-BE" smtClean="0"/>
              <a:pPr/>
              <a:t>22-04-22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0098F0B-914D-4937-ABF2-46FFCB2381E1}" type="slidenum">
              <a:rPr lang="fr-BE" smtClean="0"/>
              <a:pPr/>
              <a:t>‹Nr.›</a:t>
            </a:fld>
            <a:endParaRPr lang="fr-BE"/>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7068944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A97C5DF-D6C9-4ABD-B0A6-022113DA5290}" type="datetimeFigureOut">
              <a:rPr lang="fr-BE" smtClean="0"/>
              <a:pPr/>
              <a:t>22-04-22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454550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A97C5DF-D6C9-4ABD-B0A6-022113DA5290}" type="datetimeFigureOut">
              <a:rPr lang="fr-BE" smtClean="0"/>
              <a:pPr/>
              <a:t>22-04-22</a:t>
            </a:fld>
            <a:endParaRPr lang="fr-BE"/>
          </a:p>
        </p:txBody>
      </p:sp>
      <p:sp>
        <p:nvSpPr>
          <p:cNvPr id="4"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18247993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A97C5DF-D6C9-4ABD-B0A6-022113DA5290}" type="datetimeFigureOut">
              <a:rPr lang="fr-BE" smtClean="0"/>
              <a:pPr/>
              <a:t>22-04-22</a:t>
            </a:fld>
            <a:endParaRPr lang="fr-BE"/>
          </a:p>
        </p:txBody>
      </p:sp>
      <p:sp>
        <p:nvSpPr>
          <p:cNvPr id="4"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1577202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A97C5DF-D6C9-4ABD-B0A6-022113DA5290}" type="datetimeFigureOut">
              <a:rPr lang="fr-BE" smtClean="0"/>
              <a:pPr/>
              <a:t>22-04-22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28635700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A97C5DF-D6C9-4ABD-B0A6-022113DA5290}" type="datetimeFigureOut">
              <a:rPr lang="fr-BE" smtClean="0"/>
              <a:pPr/>
              <a:t>22-04-22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621679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1A97C5DF-D6C9-4ABD-B0A6-022113DA5290}" type="datetimeFigureOut">
              <a:rPr lang="fr-BE" smtClean="0"/>
              <a:pPr/>
              <a:t>22-04-22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1892843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A97C5DF-D6C9-4ABD-B0A6-022113DA5290}" type="datetimeFigureOut">
              <a:rPr lang="fr-BE" smtClean="0"/>
              <a:pPr/>
              <a:t>22-04-22</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2041391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A97C5DF-D6C9-4ABD-B0A6-022113DA5290}" type="datetimeFigureOut">
              <a:rPr lang="fr-BE" smtClean="0"/>
              <a:pPr/>
              <a:t>22-04-22</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4111424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A97C5DF-D6C9-4ABD-B0A6-022113DA5290}" type="datetimeFigureOut">
              <a:rPr lang="fr-BE" smtClean="0"/>
              <a:pPr/>
              <a:t>22-04-22</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3310708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1A97C5DF-D6C9-4ABD-B0A6-022113DA5290}" type="datetimeFigureOut">
              <a:rPr lang="fr-BE" smtClean="0"/>
              <a:pPr/>
              <a:t>22-04-22</a:t>
            </a:fld>
            <a:endParaRPr lang="fr-BE"/>
          </a:p>
        </p:txBody>
      </p:sp>
      <p:sp>
        <p:nvSpPr>
          <p:cNvPr id="5" name="Footer Placeholder 3"/>
          <p:cNvSpPr>
            <a:spLocks noGrp="1"/>
          </p:cNvSpPr>
          <p:nvPr>
            <p:ph type="ftr" sz="quarter" idx="11"/>
          </p:nvPr>
        </p:nvSpPr>
        <p:spPr/>
        <p:txBody>
          <a:bodyPr/>
          <a:lstStyle/>
          <a:p>
            <a:endParaRPr lang="fr-BE"/>
          </a:p>
        </p:txBody>
      </p:sp>
      <p:sp>
        <p:nvSpPr>
          <p:cNvPr id="6" name="Slide Number Placeholder 4"/>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222333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A97C5DF-D6C9-4ABD-B0A6-022113DA5290}" type="datetimeFigureOut">
              <a:rPr lang="fr-BE" smtClean="0"/>
              <a:pPr/>
              <a:t>22-04-22</a:t>
            </a:fld>
            <a:endParaRPr lang="fr-BE"/>
          </a:p>
        </p:txBody>
      </p:sp>
      <p:sp>
        <p:nvSpPr>
          <p:cNvPr id="5" name="Footer Placeholder 2"/>
          <p:cNvSpPr>
            <a:spLocks noGrp="1"/>
          </p:cNvSpPr>
          <p:nvPr>
            <p:ph type="ftr" sz="quarter" idx="11"/>
          </p:nvPr>
        </p:nvSpPr>
        <p:spPr/>
        <p:txBody>
          <a:bodyPr/>
          <a:lstStyle/>
          <a:p>
            <a:endParaRPr lang="fr-BE"/>
          </a:p>
        </p:txBody>
      </p:sp>
      <p:sp>
        <p:nvSpPr>
          <p:cNvPr id="6" name="Slide Number Placeholder 3"/>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1857667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1A97C5DF-D6C9-4ABD-B0A6-022113DA5290}" type="datetimeFigureOut">
              <a:rPr lang="fr-BE" smtClean="0"/>
              <a:pPr/>
              <a:t>22-04-22</a:t>
            </a:fld>
            <a:endParaRPr lang="fr-BE"/>
          </a:p>
        </p:txBody>
      </p:sp>
      <p:sp>
        <p:nvSpPr>
          <p:cNvPr id="5" name="Footer Placeholder 5"/>
          <p:cNvSpPr>
            <a:spLocks noGrp="1"/>
          </p:cNvSpPr>
          <p:nvPr>
            <p:ph type="ftr" sz="quarter" idx="11"/>
          </p:nvPr>
        </p:nvSpPr>
        <p:spPr/>
        <p:txBody>
          <a:bodyPr/>
          <a:lstStyle/>
          <a:p>
            <a:endParaRPr lang="fr-BE"/>
          </a:p>
        </p:txBody>
      </p:sp>
      <p:sp>
        <p:nvSpPr>
          <p:cNvPr id="6" name="Slide Number Placeholder 6"/>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1321937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A97C5DF-D6C9-4ABD-B0A6-022113DA5290}" type="datetimeFigureOut">
              <a:rPr lang="fr-BE" smtClean="0"/>
              <a:pPr/>
              <a:t>22-04-22</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0098F0B-914D-4937-ABF2-46FFCB2381E1}" type="slidenum">
              <a:rPr lang="fr-BE" smtClean="0"/>
              <a:pPr/>
              <a:t>‹Nr.›</a:t>
            </a:fld>
            <a:endParaRPr lang="fr-BE"/>
          </a:p>
        </p:txBody>
      </p:sp>
    </p:spTree>
    <p:extLst>
      <p:ext uri="{BB962C8B-B14F-4D97-AF65-F5344CB8AC3E}">
        <p14:creationId xmlns:p14="http://schemas.microsoft.com/office/powerpoint/2010/main" val="538654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1A97C5DF-D6C9-4ABD-B0A6-022113DA5290}" type="datetimeFigureOut">
              <a:rPr lang="fr-BE" smtClean="0"/>
              <a:pPr/>
              <a:t>22-04-22</a:t>
            </a:fld>
            <a:endParaRPr lang="fr-BE"/>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fr-BE"/>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0098F0B-914D-4937-ABF2-46FFCB2381E1}" type="slidenum">
              <a:rPr lang="fr-BE" smtClean="0"/>
              <a:pPr/>
              <a:t>‹Nr.›</a:t>
            </a:fld>
            <a:endParaRPr lang="fr-BE"/>
          </a:p>
        </p:txBody>
      </p:sp>
    </p:spTree>
    <p:extLst>
      <p:ext uri="{BB962C8B-B14F-4D97-AF65-F5344CB8AC3E}">
        <p14:creationId xmlns:p14="http://schemas.microsoft.com/office/powerpoint/2010/main" val="2018095909"/>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uria.europa.eu/juris/document/document.jsf?text=&amp;docid=81396&amp;pageIndex=0&amp;doclang=DE&amp;mode=lst&amp;dir=&amp;occ=first&amp;part=1&amp;cid=4653942" TargetMode="External"/><Relationship Id="rId2" Type="http://schemas.openxmlformats.org/officeDocument/2006/relationships/hyperlink" Target="https://curia.europa.eu/juris/document/document.jsf?text=&amp;docid=48356&amp;pageIndex=0&amp;doclang=DE&amp;mode=lst&amp;dir=&amp;occ=first&amp;part=1&amp;cid=4652661" TargetMode="Externa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hyperlink" Target="https://curia.europa.eu/juris/document/document.jsf?text=&amp;docid=158423&amp;pageIndex=0&amp;doclang=DE&amp;mode=lst&amp;dir=&amp;occ=first&amp;part=1&amp;cid=4656111" TargetMode="External"/><Relationship Id="rId2" Type="http://schemas.openxmlformats.org/officeDocument/2006/relationships/hyperlink" Target="https://curia.europa.eu/juris/document/document.jsf?text=&amp;docid=56965&amp;pageIndex=0&amp;doclang=FR&amp;mode=lst&amp;dir=&amp;occ=first&amp;part=1&amp;cid=4655579"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curia.europa.eu/juris/document/document.jsf?text=&amp;docid=49007&amp;pageIndex=0&amp;doclang=DE&amp;mode=lst&amp;dir=&amp;occ=first&amp;part=1&amp;cid=4658919"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curia.europa.eu/juris/document/document.jsf?text=&amp;docid=111961&amp;pageIndex=0&amp;doclang=DE&amp;mode=lst&amp;dir=&amp;occ=first&amp;part=1&amp;cid=4660376" TargetMode="External"/><Relationship Id="rId2" Type="http://schemas.openxmlformats.org/officeDocument/2006/relationships/hyperlink" Target="https://curia.europa.eu/juris/document/document.jsf?text=&amp;docid=79191&amp;pageIndex=0&amp;doclang=DE&amp;mode=lst&amp;dir=&amp;occ=first&amp;part=1&amp;cid=4659852"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curia.europa.eu/juris/document/document.jsf?text=&amp;docid=81397&amp;pageIndex=0&amp;doclang=DE&amp;mode=lst&amp;dir=&amp;occ=first&amp;part=1&amp;cid=4661695"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uria.europa.eu/juris/liste.jsf?oqp=&amp;for=&amp;mat=or&amp;lgrec=fr&amp;jge=&amp;td=;ALL&amp;jur=C,T,F&amp;num=C-158/96&amp;page=1&amp;dates=&amp;pcs=Oor&amp;lg=&amp;pro=&amp;nat=or&amp;cit=none,C,CJ,R,2008E,,,,,,,,,,true,false,false&amp;language=de&amp;avg=&amp;cid=67921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curia.europa.eu/juris/liste.jsf?oqp=&amp;for=&amp;mat=or&amp;lgrec=fr&amp;jge=&amp;td=;ALL&amp;jur=C,T,F&amp;num=C-120/95&amp;page=1&amp;dates=&amp;pcs=Oor&amp;lg=&amp;pro=&amp;nat=or&amp;cit=none,C,CJ,R,2008E,,,,,,,,,,true,false,false&amp;language=de&amp;avg=&amp;cid=68132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curia.europa.eu/juris/liste.jsf?oqp=&amp;for=&amp;mat=or&amp;lgrec=nl&amp;jge=&amp;td=;ALL&amp;jur=C,T,F&amp;num=C-157/99&amp;page=1&amp;dates=&amp;pcs=Oor&amp;lg=&amp;pro=&amp;nat=or&amp;cit=none,C,CJ,R,2008E,,,,,,,,,,true,false,false&amp;language=de&amp;avg=&amp;cid=699668"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hyperlink" Target="https://curia.europa.eu/juris/liste.jsf?oqp=&amp;for=&amp;mat=or&amp;lgrec=en&amp;jge=&amp;td=;ALL&amp;jur=C,T,F&amp;num=C-385/99&amp;page=1&amp;dates=&amp;pcs=Oor&amp;lg=&amp;pro=&amp;nat=or&amp;cit=none,C,CJ,R,2008E,,,,,,,,,,true,false,false&amp;language=fr&amp;avg=&amp;cid=2639626" TargetMode="External"/><Relationship Id="rId2" Type="http://schemas.openxmlformats.org/officeDocument/2006/relationships/hyperlink" Target="https://curia.europa.eu/juris/liste.jsf?oqp=&amp;for=&amp;mat=or&amp;lgrec=nl&amp;jge=&amp;td=;ALL&amp;jur=C,T,F&amp;num=C-157/99&amp;page=1&amp;dates=&amp;pcs=Oor&amp;lg=&amp;pro=&amp;nat=or&amp;cit=none,C,CJ,R,2008E,,,,,,,,,,true,false,false&amp;language=de&amp;avg=&amp;cid=699668"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074" y="770709"/>
            <a:ext cx="10985863" cy="1201782"/>
          </a:xfrm>
        </p:spPr>
        <p:txBody>
          <a:bodyPr/>
          <a:lstStyle/>
          <a:p>
            <a:r>
              <a:rPr lang="de-DE" sz="6600" dirty="0" smtClean="0"/>
              <a:t>Grenzüberschreitende Gesundheitsversorgung </a:t>
            </a:r>
            <a:endParaRPr lang="de-DE" sz="6600" dirty="0"/>
          </a:p>
        </p:txBody>
      </p:sp>
      <p:sp>
        <p:nvSpPr>
          <p:cNvPr id="3" name="Subtitle 2"/>
          <p:cNvSpPr>
            <a:spLocks noGrp="1"/>
          </p:cNvSpPr>
          <p:nvPr>
            <p:ph type="subTitle" idx="1"/>
          </p:nvPr>
        </p:nvSpPr>
        <p:spPr>
          <a:xfrm>
            <a:off x="711200" y="2103120"/>
            <a:ext cx="5611223" cy="4402181"/>
          </a:xfrm>
        </p:spPr>
        <p:txBody>
          <a:bodyPr>
            <a:normAutofit/>
          </a:bodyPr>
          <a:lstStyle/>
          <a:p>
            <a:pPr algn="ctr"/>
            <a:endParaRPr lang="fr-BE" dirty="0" smtClean="0"/>
          </a:p>
          <a:p>
            <a:pPr algn="ctr"/>
            <a:endParaRPr lang="fr-BE" dirty="0"/>
          </a:p>
          <a:p>
            <a:pPr algn="ctr"/>
            <a:r>
              <a:rPr lang="de-DE" dirty="0"/>
              <a:t>Die Rechtsprechung des Gerichtshofs der Europäischen Union</a:t>
            </a:r>
          </a:p>
          <a:p>
            <a:pPr algn="ctr"/>
            <a:endParaRPr lang="fr-BE" dirty="0"/>
          </a:p>
          <a:p>
            <a:pPr algn="ctr"/>
            <a:r>
              <a:rPr lang="de-DE" dirty="0"/>
              <a:t>Metz, 28.04.2022</a:t>
            </a:r>
          </a:p>
          <a:p>
            <a:pPr algn="ctr"/>
            <a:endParaRPr lang="fr-BE" dirty="0"/>
          </a:p>
          <a:p>
            <a:pPr algn="ctr"/>
            <a:r>
              <a:rPr lang="de-DE" sz="1400" dirty="0" err="1"/>
              <a:t>Stefaan</a:t>
            </a:r>
            <a:r>
              <a:rPr lang="de-DE" sz="1400" dirty="0"/>
              <a:t> van der </a:t>
            </a:r>
            <a:r>
              <a:rPr lang="de-DE" sz="1400" dirty="0" err="1"/>
              <a:t>Jeught</a:t>
            </a:r>
            <a:endParaRPr lang="de-DE" sz="1400" dirty="0"/>
          </a:p>
          <a:p>
            <a:pPr algn="ctr"/>
            <a:r>
              <a:rPr lang="de-DE" sz="1400" dirty="0"/>
              <a:t>Mitarbeiter des Referats Presse und Information </a:t>
            </a:r>
            <a:r>
              <a:rPr lang="de-DE" sz="1400" dirty="0" smtClean="0"/>
              <a:t>–Gerichtshof DER EUROPÄISCHEN UNION</a:t>
            </a:r>
            <a:endParaRPr lang="de-DE" sz="1400" dirty="0"/>
          </a:p>
        </p:txBody>
      </p:sp>
      <p:pic>
        <p:nvPicPr>
          <p:cNvPr id="4" name="Picture 3"/>
          <p:cNvPicPr>
            <a:picLocks noChangeAspect="1"/>
          </p:cNvPicPr>
          <p:nvPr/>
        </p:nvPicPr>
        <p:blipFill>
          <a:blip r:embed="rId2" cstate="print"/>
          <a:stretch>
            <a:fillRect/>
          </a:stretch>
        </p:blipFill>
        <p:spPr>
          <a:xfrm>
            <a:off x="6518366" y="2103121"/>
            <a:ext cx="4454434" cy="4402182"/>
          </a:xfrm>
          <a:prstGeom prst="rect">
            <a:avLst/>
          </a:prstGeom>
        </p:spPr>
      </p:pic>
    </p:spTree>
    <p:extLst>
      <p:ext uri="{BB962C8B-B14F-4D97-AF65-F5344CB8AC3E}">
        <p14:creationId xmlns:p14="http://schemas.microsoft.com/office/powerpoint/2010/main" val="1126024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7857809" cy="879693"/>
          </a:xfrm>
        </p:spPr>
        <p:txBody>
          <a:bodyPr/>
          <a:lstStyle/>
          <a:p>
            <a:r>
              <a:rPr lang="de-DE" b="1"/>
              <a:t>Vorherige Genehmigung</a:t>
            </a:r>
          </a:p>
        </p:txBody>
      </p:sp>
      <p:sp>
        <p:nvSpPr>
          <p:cNvPr id="3" name="Content Placeholder 2"/>
          <p:cNvSpPr>
            <a:spLocks noGrp="1"/>
          </p:cNvSpPr>
          <p:nvPr>
            <p:ph idx="1"/>
          </p:nvPr>
        </p:nvSpPr>
        <p:spPr>
          <a:xfrm>
            <a:off x="646112" y="1332411"/>
            <a:ext cx="6682152" cy="4820195"/>
          </a:xfrm>
        </p:spPr>
        <p:txBody>
          <a:bodyPr>
            <a:normAutofit fontScale="92500" lnSpcReduction="10000"/>
          </a:bodyPr>
          <a:lstStyle/>
          <a:p>
            <a:r>
              <a:rPr lang="de-DE"/>
              <a:t>Die Genehmigung darf nicht verweigert werden, wenn die betreffende Behandlung zu den Leistungen gehört, die in den Rechtsvorschriften des Mitgliedstaats vorgesehen sind, in dessen Gebiet der Betreffende wohnt.</a:t>
            </a:r>
          </a:p>
          <a:p>
            <a:r>
              <a:rPr lang="de-DE"/>
              <a:t>FR-DE; multidisziplinäre Schmerzbehandlung (Urteil Inizan (2003), </a:t>
            </a:r>
            <a:r>
              <a:rPr lang="de-DE">
                <a:hlinkClick r:id="rId2"/>
              </a:rPr>
              <a:t>C-56/01</a:t>
            </a:r>
            <a:r>
              <a:rPr lang="de-DE"/>
              <a:t>)</a:t>
            </a:r>
          </a:p>
          <a:p>
            <a:endParaRPr lang="fr-BE" dirty="0" smtClean="0"/>
          </a:p>
          <a:p>
            <a:r>
              <a:rPr lang="de-DE"/>
              <a:t>Auch „wenn die angewandte Behandlungsmethode Leistungen [entspricht], deren Kosten im Mitgliedstaat des Patienten übernommen werden“ </a:t>
            </a:r>
          </a:p>
          <a:p>
            <a:r>
              <a:rPr lang="de-DE"/>
              <a:t>BG-DE, Behandlung des Auges durch Befestigung radioaktiver Platten oder durch eine Protonentherapie (Urteil Elchinov (2010), </a:t>
            </a:r>
            <a:r>
              <a:rPr lang="de-DE">
                <a:hlinkClick r:id="rId3"/>
              </a:rPr>
              <a:t>C-173/09</a:t>
            </a:r>
            <a:r>
              <a:rPr lang="de-DE"/>
              <a:t>)</a:t>
            </a:r>
          </a:p>
          <a:p>
            <a:endParaRPr lang="fr-BE" dirty="0" smtClean="0"/>
          </a:p>
          <a:p>
            <a:pPr marL="0" indent="0">
              <a:buNone/>
            </a:pPr>
            <a:endParaRPr lang="fr-BE" dirty="0"/>
          </a:p>
          <a:p>
            <a:endParaRPr lang="fr-BE" dirty="0"/>
          </a:p>
          <a:p>
            <a:endParaRPr lang="fr-BE" dirty="0" smtClean="0"/>
          </a:p>
          <a:p>
            <a:endParaRPr lang="fr-BE" dirty="0"/>
          </a:p>
        </p:txBody>
      </p:sp>
      <p:pic>
        <p:nvPicPr>
          <p:cNvPr id="4" name="Picture 3"/>
          <p:cNvPicPr>
            <a:picLocks noChangeAspect="1"/>
          </p:cNvPicPr>
          <p:nvPr/>
        </p:nvPicPr>
        <p:blipFill>
          <a:blip r:embed="rId4" cstate="print"/>
          <a:stretch>
            <a:fillRect/>
          </a:stretch>
        </p:blipFill>
        <p:spPr>
          <a:xfrm>
            <a:off x="8072847" y="1606731"/>
            <a:ext cx="3591332" cy="3735978"/>
          </a:xfrm>
          <a:prstGeom prst="rect">
            <a:avLst/>
          </a:prstGeom>
        </p:spPr>
      </p:pic>
    </p:spTree>
    <p:extLst>
      <p:ext uri="{BB962C8B-B14F-4D97-AF65-F5344CB8AC3E}">
        <p14:creationId xmlns:p14="http://schemas.microsoft.com/office/powerpoint/2010/main" val="2788952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05820"/>
          </a:xfrm>
        </p:spPr>
        <p:txBody>
          <a:bodyPr/>
          <a:lstStyle/>
          <a:p>
            <a:r>
              <a:rPr lang="de-DE" b="1"/>
              <a:t>Rechtzeitige Behandlung</a:t>
            </a:r>
            <a:r>
              <a:rPr lang="de-DE"/>
              <a:t/>
            </a:r>
            <a:br>
              <a:rPr lang="de-DE"/>
            </a:br>
            <a:endParaRPr lang="de-DE"/>
          </a:p>
        </p:txBody>
      </p:sp>
      <p:sp>
        <p:nvSpPr>
          <p:cNvPr id="3" name="Content Placeholder 2"/>
          <p:cNvSpPr>
            <a:spLocks noGrp="1"/>
          </p:cNvSpPr>
          <p:nvPr>
            <p:ph idx="1"/>
          </p:nvPr>
        </p:nvSpPr>
        <p:spPr>
          <a:xfrm>
            <a:off x="646113" y="1528354"/>
            <a:ext cx="7060973" cy="4833257"/>
          </a:xfrm>
        </p:spPr>
        <p:txBody>
          <a:bodyPr>
            <a:normAutofit/>
          </a:bodyPr>
          <a:lstStyle/>
          <a:p>
            <a:r>
              <a:rPr lang="de-DE"/>
              <a:t>Die nationalen Behörden müssen sich vergewissern, dass die festgelegte Wartezeit (für die Behandlung im Inland) nicht </a:t>
            </a:r>
            <a:r>
              <a:rPr lang="de-DE" b="1"/>
              <a:t> den zeitlichen Rahmen</a:t>
            </a:r>
            <a:r>
              <a:rPr lang="de-DE"/>
              <a:t> überschreitet, der in Anbetracht des Gesundheitszustands und des klinischen Bedarfs des Patienten </a:t>
            </a:r>
            <a:r>
              <a:rPr lang="de-DE" b="1"/>
              <a:t>medizinisch vertretbar ist</a:t>
            </a:r>
            <a:r>
              <a:rPr lang="de-DE"/>
              <a:t> (UK/FR, Hüftarthritis, Urteil Watts (2006), </a:t>
            </a:r>
            <a:r>
              <a:rPr lang="de-DE">
                <a:hlinkClick r:id="rId2"/>
              </a:rPr>
              <a:t>C-372/04</a:t>
            </a:r>
            <a:r>
              <a:rPr lang="de-DE"/>
              <a:t>)</a:t>
            </a:r>
          </a:p>
          <a:p>
            <a:endParaRPr lang="fr-BE" dirty="0" smtClean="0"/>
          </a:p>
          <a:p>
            <a:r>
              <a:rPr lang="de-DE"/>
              <a:t>Ferner kann die vorherige Genehmigung nicht versagt werden, wenn der Patient die Krankenhausbehandlung im Inland nicht rechtzeitig erhalten kann, weil es dort an grundlegendem medizinischem Material fehlt (RO/DE, Urteil Petru (2014), </a:t>
            </a:r>
            <a:r>
              <a:rPr lang="de-DE">
                <a:hlinkClick r:id="rId3"/>
              </a:rPr>
              <a:t>C-268/13</a:t>
            </a:r>
            <a:r>
              <a:rPr lang="de-DE"/>
              <a:t>).</a:t>
            </a:r>
          </a:p>
          <a:p>
            <a:endParaRPr lang="fr-BE" dirty="0"/>
          </a:p>
          <a:p>
            <a:endParaRPr lang="fr-BE" dirty="0"/>
          </a:p>
        </p:txBody>
      </p:sp>
      <p:pic>
        <p:nvPicPr>
          <p:cNvPr id="4" name="Picture 3"/>
          <p:cNvPicPr>
            <a:picLocks noChangeAspect="1"/>
          </p:cNvPicPr>
          <p:nvPr/>
        </p:nvPicPr>
        <p:blipFill>
          <a:blip r:embed="rId4" cstate="print"/>
          <a:stretch>
            <a:fillRect/>
          </a:stretch>
        </p:blipFill>
        <p:spPr>
          <a:xfrm>
            <a:off x="8126525" y="2090057"/>
            <a:ext cx="3456732" cy="2547257"/>
          </a:xfrm>
          <a:prstGeom prst="rect">
            <a:avLst/>
          </a:prstGeom>
        </p:spPr>
      </p:pic>
    </p:spTree>
    <p:extLst>
      <p:ext uri="{BB962C8B-B14F-4D97-AF65-F5344CB8AC3E}">
        <p14:creationId xmlns:p14="http://schemas.microsoft.com/office/powerpoint/2010/main" val="3340412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7126289" cy="904596"/>
          </a:xfrm>
        </p:spPr>
        <p:txBody>
          <a:bodyPr/>
          <a:lstStyle/>
          <a:p>
            <a:r>
              <a:rPr lang="de-DE" b="1"/>
              <a:t>Mehrkosten</a:t>
            </a:r>
          </a:p>
        </p:txBody>
      </p:sp>
      <p:sp>
        <p:nvSpPr>
          <p:cNvPr id="3" name="Content Placeholder 2"/>
          <p:cNvSpPr>
            <a:spLocks noGrp="1"/>
          </p:cNvSpPr>
          <p:nvPr>
            <p:ph idx="1"/>
          </p:nvPr>
        </p:nvSpPr>
        <p:spPr>
          <a:xfrm>
            <a:off x="646112" y="1357314"/>
            <a:ext cx="4683534" cy="5095738"/>
          </a:xfrm>
        </p:spPr>
        <p:txBody>
          <a:bodyPr>
            <a:normAutofit/>
          </a:bodyPr>
          <a:lstStyle/>
          <a:p>
            <a:r>
              <a:rPr lang="de-DE"/>
              <a:t>Übernahme der Nebenkosten (Transport, Unterbringung, ...), die einem Patienten entstehen, dem genehmigt wurde, sich in einen anderen Mitgliedstaat zu begeben: nur sofern die Verpflichtung zu einer solchen Übernahme für derartige Kosten besteht, wenn diese mit einer Inlandsreise verbunden sind. </a:t>
            </a:r>
          </a:p>
          <a:p>
            <a:r>
              <a:rPr lang="de-DE"/>
              <a:t>Urteil Watts (2006), C-372/04</a:t>
            </a:r>
          </a:p>
        </p:txBody>
      </p:sp>
      <p:pic>
        <p:nvPicPr>
          <p:cNvPr id="5" name="Picture 4"/>
          <p:cNvPicPr>
            <a:picLocks noChangeAspect="1"/>
          </p:cNvPicPr>
          <p:nvPr/>
        </p:nvPicPr>
        <p:blipFill>
          <a:blip r:embed="rId2" cstate="print"/>
          <a:stretch>
            <a:fillRect/>
          </a:stretch>
        </p:blipFill>
        <p:spPr>
          <a:xfrm>
            <a:off x="7528015" y="1567543"/>
            <a:ext cx="3366408" cy="3513908"/>
          </a:xfrm>
          <a:prstGeom prst="rect">
            <a:avLst/>
          </a:prstGeom>
        </p:spPr>
      </p:pic>
    </p:spTree>
    <p:extLst>
      <p:ext uri="{BB962C8B-B14F-4D97-AF65-F5344CB8AC3E}">
        <p14:creationId xmlns:p14="http://schemas.microsoft.com/office/powerpoint/2010/main" val="3999659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52717"/>
            <a:ext cx="11074400" cy="1400531"/>
          </a:xfrm>
        </p:spPr>
        <p:txBody>
          <a:bodyPr/>
          <a:lstStyle/>
          <a:p>
            <a:pPr algn="ctr"/>
            <a:r>
              <a:rPr lang="de-DE" sz="4000" b="1" dirty="0"/>
              <a:t>2011 </a:t>
            </a:r>
            <a:br>
              <a:rPr lang="de-DE" sz="4000" b="1" dirty="0"/>
            </a:br>
            <a:r>
              <a:rPr lang="de-DE" sz="4000" b="1" dirty="0"/>
              <a:t>Die Rechtsprechung und der Gesetzgeber</a:t>
            </a:r>
          </a:p>
        </p:txBody>
      </p:sp>
      <p:sp>
        <p:nvSpPr>
          <p:cNvPr id="3" name="Content Placeholder 2"/>
          <p:cNvSpPr>
            <a:spLocks noGrp="1"/>
          </p:cNvSpPr>
          <p:nvPr>
            <p:ph idx="1"/>
          </p:nvPr>
        </p:nvSpPr>
        <p:spPr>
          <a:xfrm>
            <a:off x="646112" y="1972491"/>
            <a:ext cx="10483441" cy="4389120"/>
          </a:xfrm>
        </p:spPr>
        <p:txBody>
          <a:bodyPr>
            <a:normAutofit/>
          </a:bodyPr>
          <a:lstStyle/>
          <a:p>
            <a:endParaRPr lang="fr-BE" dirty="0" smtClean="0"/>
          </a:p>
        </p:txBody>
      </p:sp>
      <p:sp>
        <p:nvSpPr>
          <p:cNvPr id="5" name="Rectangle 4"/>
          <p:cNvSpPr/>
          <p:nvPr/>
        </p:nvSpPr>
        <p:spPr>
          <a:xfrm>
            <a:off x="2608487" y="1982289"/>
            <a:ext cx="6766557"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800" b="0" i="0" u="none" strike="noStrike" cap="none" normalizeH="0" baseline="0" noProof="0">
                <a:ln>
                  <a:noFill/>
                </a:ln>
                <a:solidFill>
                  <a:prstClr val="white"/>
                </a:solidFill>
                <a:uLnTx/>
                <a:uFillTx/>
                <a:latin typeface="Century Gothic" panose="020B0502020202020204"/>
                <a:ea typeface="+mn-ea"/>
                <a:cs typeface="+mn-cs"/>
              </a:rPr>
              <a:t>Geplante Behandlung</a:t>
            </a:r>
          </a:p>
        </p:txBody>
      </p:sp>
      <p:sp>
        <p:nvSpPr>
          <p:cNvPr id="9" name="Rectangle 8"/>
          <p:cNvSpPr/>
          <p:nvPr/>
        </p:nvSpPr>
        <p:spPr>
          <a:xfrm>
            <a:off x="2885253" y="4238171"/>
            <a:ext cx="2704012" cy="8759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800" b="0" i="0" u="none" strike="noStrike" cap="none" normalizeH="0" baseline="0" noProof="0" dirty="0">
                <a:ln>
                  <a:noFill/>
                </a:ln>
                <a:solidFill>
                  <a:prstClr val="white"/>
                </a:solidFill>
                <a:uLnTx/>
                <a:uFillTx/>
                <a:latin typeface="Century Gothic" panose="020B0502020202020204"/>
                <a:ea typeface="+mn-ea"/>
                <a:cs typeface="+mn-cs"/>
              </a:rPr>
              <a:t>Vorherige Genehmigung</a:t>
            </a:r>
          </a:p>
        </p:txBody>
      </p:sp>
      <p:sp>
        <p:nvSpPr>
          <p:cNvPr id="10" name="Rectangle 9"/>
          <p:cNvSpPr/>
          <p:nvPr/>
        </p:nvSpPr>
        <p:spPr>
          <a:xfrm>
            <a:off x="2608487" y="3304858"/>
            <a:ext cx="3257545" cy="561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800" b="0" i="0" u="none" strike="noStrike" cap="none" normalizeH="0" baseline="0" noProof="0">
                <a:ln>
                  <a:noFill/>
                </a:ln>
                <a:solidFill>
                  <a:prstClr val="white"/>
                </a:solidFill>
                <a:uLnTx/>
                <a:uFillTx/>
                <a:latin typeface="Century Gothic" panose="020B0502020202020204"/>
                <a:ea typeface="+mn-ea"/>
                <a:cs typeface="+mn-cs"/>
              </a:rPr>
              <a:t>Krankenhausbehandlung</a:t>
            </a:r>
          </a:p>
        </p:txBody>
      </p:sp>
      <p:sp>
        <p:nvSpPr>
          <p:cNvPr id="11" name="Rectangle 10"/>
          <p:cNvSpPr/>
          <p:nvPr/>
        </p:nvSpPr>
        <p:spPr>
          <a:xfrm>
            <a:off x="6387739" y="3272247"/>
            <a:ext cx="3317962" cy="561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800" b="0" i="0" u="none" strike="noStrike" cap="none" normalizeH="0" baseline="0" noProof="0">
                <a:ln>
                  <a:noFill/>
                </a:ln>
                <a:solidFill>
                  <a:prstClr val="white"/>
                </a:solidFill>
                <a:uLnTx/>
                <a:uFillTx/>
                <a:latin typeface="Century Gothic" panose="020B0502020202020204"/>
                <a:ea typeface="+mn-ea"/>
                <a:cs typeface="+mn-cs"/>
              </a:rPr>
              <a:t>Nicht in einem Krankenhaus erfolgende Behandlung</a:t>
            </a:r>
          </a:p>
        </p:txBody>
      </p:sp>
      <p:sp>
        <p:nvSpPr>
          <p:cNvPr id="14" name="Rectangle 13"/>
          <p:cNvSpPr/>
          <p:nvPr/>
        </p:nvSpPr>
        <p:spPr>
          <a:xfrm>
            <a:off x="6727371" y="4267200"/>
            <a:ext cx="2847703" cy="8665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800" b="0" i="0" u="none" strike="noStrike" cap="none" normalizeH="0" baseline="0" noProof="0" dirty="0">
                <a:ln>
                  <a:noFill/>
                </a:ln>
                <a:solidFill>
                  <a:prstClr val="white"/>
                </a:solidFill>
                <a:uLnTx/>
                <a:uFillTx/>
                <a:latin typeface="Century Gothic" panose="020B0502020202020204"/>
                <a:ea typeface="+mn-ea"/>
                <a:cs typeface="+mn-cs"/>
              </a:rPr>
              <a:t>Ohne vorherige Genehmigung (grundsätzlich)</a:t>
            </a:r>
          </a:p>
        </p:txBody>
      </p:sp>
    </p:spTree>
    <p:extLst>
      <p:ext uri="{BB962C8B-B14F-4D97-AF65-F5344CB8AC3E}">
        <p14:creationId xmlns:p14="http://schemas.microsoft.com/office/powerpoint/2010/main" val="2830012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826" y="205975"/>
            <a:ext cx="10573432" cy="1400531"/>
          </a:xfrm>
        </p:spPr>
        <p:txBody>
          <a:bodyPr/>
          <a:lstStyle/>
          <a:p>
            <a:r>
              <a:rPr lang="de-DE" sz="4000" b="1" dirty="0"/>
              <a:t>Geplante ambulante Behandlungen, die nicht in einem Krankenhaus erfolgen</a:t>
            </a:r>
            <a:r>
              <a:rPr lang="de-DE" sz="4000" dirty="0"/>
              <a:t/>
            </a:r>
            <a:br>
              <a:rPr lang="de-DE" sz="4000" dirty="0"/>
            </a:br>
            <a:endParaRPr lang="de-DE" sz="4000" dirty="0"/>
          </a:p>
        </p:txBody>
      </p:sp>
      <p:sp>
        <p:nvSpPr>
          <p:cNvPr id="3" name="Content Placeholder 2"/>
          <p:cNvSpPr>
            <a:spLocks noGrp="1"/>
          </p:cNvSpPr>
          <p:nvPr>
            <p:ph idx="1"/>
          </p:nvPr>
        </p:nvSpPr>
        <p:spPr>
          <a:xfrm>
            <a:off x="646112" y="1853248"/>
            <a:ext cx="4827225" cy="4508363"/>
          </a:xfrm>
        </p:spPr>
        <p:txBody>
          <a:bodyPr>
            <a:normAutofit/>
          </a:bodyPr>
          <a:lstStyle/>
          <a:p>
            <a:r>
              <a:rPr lang="de-DE"/>
              <a:t>Keine vorherige Genehmigung erforderlich (Urteil Müller-Fauré und Van Riet (2003), C-385/99)</a:t>
            </a:r>
          </a:p>
          <a:p>
            <a:r>
              <a:rPr lang="de-DE"/>
              <a:t>Ferner dürfen die Mitgliedstaaten die Übernahme der Kosten für eine Heilkur im Ausland nicht an die Bedingung knüpfen, dass die Erfolgsaussichten dieser Kur im Ausland wesentlich höher sein müssen (DE/IT, Urteil Leichtle (2004), </a:t>
            </a:r>
            <a:r>
              <a:rPr lang="de-DE">
                <a:hlinkClick r:id="rId2"/>
              </a:rPr>
              <a:t>C-8/02</a:t>
            </a:r>
            <a:r>
              <a:rPr lang="de-DE"/>
              <a:t>).</a:t>
            </a:r>
          </a:p>
          <a:p>
            <a:endParaRPr lang="fr-BE" dirty="0"/>
          </a:p>
          <a:p>
            <a:endParaRPr lang="fr-BE" dirty="0"/>
          </a:p>
        </p:txBody>
      </p:sp>
      <p:pic>
        <p:nvPicPr>
          <p:cNvPr id="4" name="Picture 3"/>
          <p:cNvPicPr>
            <a:picLocks noChangeAspect="1"/>
          </p:cNvPicPr>
          <p:nvPr/>
        </p:nvPicPr>
        <p:blipFill>
          <a:blip r:embed="rId3" cstate="print"/>
          <a:stretch>
            <a:fillRect/>
          </a:stretch>
        </p:blipFill>
        <p:spPr>
          <a:xfrm>
            <a:off x="7296422" y="2259874"/>
            <a:ext cx="3924572" cy="3331029"/>
          </a:xfrm>
          <a:prstGeom prst="rect">
            <a:avLst/>
          </a:prstGeom>
        </p:spPr>
      </p:pic>
    </p:spTree>
    <p:extLst>
      <p:ext uri="{BB962C8B-B14F-4D97-AF65-F5344CB8AC3E}">
        <p14:creationId xmlns:p14="http://schemas.microsoft.com/office/powerpoint/2010/main" val="1660029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654" y="336603"/>
            <a:ext cx="10399260" cy="1400531"/>
          </a:xfrm>
        </p:spPr>
        <p:txBody>
          <a:bodyPr/>
          <a:lstStyle/>
          <a:p>
            <a:r>
              <a:rPr lang="de-DE" sz="4000" b="1" dirty="0"/>
              <a:t>Geplante ambulante </a:t>
            </a:r>
            <a:r>
              <a:rPr lang="de-DE" sz="4000" b="1" dirty="0" smtClean="0"/>
              <a:t>Behandlungen, die </a:t>
            </a:r>
            <a:r>
              <a:rPr lang="de-DE" sz="4000" b="1" dirty="0"/>
              <a:t>nicht in einem Krankenhaus erfolgen</a:t>
            </a:r>
            <a:r>
              <a:rPr lang="de-DE" sz="4000" dirty="0"/>
              <a:t/>
            </a:r>
            <a:br>
              <a:rPr lang="de-DE" sz="4000" dirty="0"/>
            </a:br>
            <a:endParaRPr lang="de-DE" sz="4000" dirty="0"/>
          </a:p>
        </p:txBody>
      </p:sp>
      <p:sp>
        <p:nvSpPr>
          <p:cNvPr id="3" name="Content Placeholder 2"/>
          <p:cNvSpPr>
            <a:spLocks noGrp="1"/>
          </p:cNvSpPr>
          <p:nvPr>
            <p:ph idx="1"/>
          </p:nvPr>
        </p:nvSpPr>
        <p:spPr>
          <a:xfrm>
            <a:off x="646113" y="1853248"/>
            <a:ext cx="4748847" cy="4508363"/>
          </a:xfrm>
        </p:spPr>
        <p:txBody>
          <a:bodyPr>
            <a:normAutofit/>
          </a:bodyPr>
          <a:lstStyle/>
          <a:p>
            <a:endParaRPr lang="fr-BE" dirty="0"/>
          </a:p>
          <a:p>
            <a:r>
              <a:rPr lang="de-DE"/>
              <a:t>Erstattung der Kosten von in einem anderen Mitgliedstaat durchgeführten Analysen und Laboruntersuchungen (Urteil Europäische Kommission/Luxemburg (2011), </a:t>
            </a:r>
            <a:r>
              <a:rPr lang="de-DE">
                <a:hlinkClick r:id="rId2"/>
              </a:rPr>
              <a:t>C-490/09</a:t>
            </a:r>
            <a:r>
              <a:rPr lang="de-DE"/>
              <a:t>)</a:t>
            </a:r>
          </a:p>
          <a:p>
            <a:r>
              <a:rPr lang="de-DE"/>
              <a:t>Klare Informationen für die Patienten (Urteil Europäische Kommission/Portugal (2011), </a:t>
            </a:r>
            <a:r>
              <a:rPr lang="de-DE">
                <a:hlinkClick r:id="rId3"/>
              </a:rPr>
              <a:t>C-255/09</a:t>
            </a:r>
            <a:r>
              <a:rPr lang="de-DE"/>
              <a:t>)</a:t>
            </a:r>
          </a:p>
          <a:p>
            <a:endParaRPr lang="fr-BE" dirty="0"/>
          </a:p>
        </p:txBody>
      </p:sp>
      <p:pic>
        <p:nvPicPr>
          <p:cNvPr id="4" name="Picture 3"/>
          <p:cNvPicPr>
            <a:picLocks noChangeAspect="1"/>
          </p:cNvPicPr>
          <p:nvPr/>
        </p:nvPicPr>
        <p:blipFill>
          <a:blip r:embed="rId4" cstate="print"/>
          <a:stretch>
            <a:fillRect/>
          </a:stretch>
        </p:blipFill>
        <p:spPr>
          <a:xfrm>
            <a:off x="6337118" y="2390503"/>
            <a:ext cx="3982539" cy="3722913"/>
          </a:xfrm>
          <a:prstGeom prst="rect">
            <a:avLst/>
          </a:prstGeom>
        </p:spPr>
      </p:pic>
    </p:spTree>
    <p:extLst>
      <p:ext uri="{BB962C8B-B14F-4D97-AF65-F5344CB8AC3E}">
        <p14:creationId xmlns:p14="http://schemas.microsoft.com/office/powerpoint/2010/main" val="3972383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796" y="290285"/>
            <a:ext cx="10196061" cy="1400531"/>
          </a:xfrm>
        </p:spPr>
        <p:txBody>
          <a:bodyPr/>
          <a:lstStyle/>
          <a:p>
            <a:r>
              <a:rPr lang="de-DE" sz="4000" b="1" dirty="0"/>
              <a:t>Geplante ambulante Behandlungen, die nicht in einem Krankenhaus erfolgen</a:t>
            </a:r>
            <a:r>
              <a:rPr lang="de-DE" sz="4000" dirty="0"/>
              <a:t/>
            </a:r>
            <a:br>
              <a:rPr lang="de-DE" sz="4000" dirty="0"/>
            </a:br>
            <a:endParaRPr lang="de-DE" sz="4000" dirty="0"/>
          </a:p>
        </p:txBody>
      </p:sp>
      <p:sp>
        <p:nvSpPr>
          <p:cNvPr id="3" name="Content Placeholder 2"/>
          <p:cNvSpPr>
            <a:spLocks noGrp="1"/>
          </p:cNvSpPr>
          <p:nvPr>
            <p:ph idx="1"/>
          </p:nvPr>
        </p:nvSpPr>
        <p:spPr>
          <a:xfrm>
            <a:off x="646114" y="1853248"/>
            <a:ext cx="6447018" cy="4508363"/>
          </a:xfrm>
        </p:spPr>
        <p:txBody>
          <a:bodyPr>
            <a:normAutofit lnSpcReduction="10000"/>
          </a:bodyPr>
          <a:lstStyle/>
          <a:p>
            <a:r>
              <a:rPr lang="de-DE" dirty="0"/>
              <a:t>Vorherige Genehmigung erforderlich, wenn es um eine ambulante Behandlung in einem anderen Mitgliedstaat geht, </a:t>
            </a:r>
            <a:r>
              <a:rPr lang="de-DE" b="1" dirty="0"/>
              <a:t>die den Einsatz medizinischer Großgeräte erfordert </a:t>
            </a:r>
            <a:r>
              <a:rPr lang="de-DE" dirty="0"/>
              <a:t>(z. B. MRT, PET-SCAN)</a:t>
            </a:r>
          </a:p>
          <a:p>
            <a:r>
              <a:rPr lang="de-DE" dirty="0"/>
              <a:t>Sehr teure Geräte: Solche Geräte müssen ebenso wie Krankenhausleistungen Gegenstand einer Planungspolitik sein können, um sicherzustellen, dass im Inland ein ausgewogenes Angebot qualitativ hochwertiger Versorgung ständig ausreichend zugänglich ist, und um jede Verschwendung finanzieller, technischer und menschlicher Ressourcen zu verhindern (Urteil Europäische Kommission/Frankreich (2010), </a:t>
            </a:r>
            <a:r>
              <a:rPr lang="de-DE" dirty="0">
                <a:hlinkClick r:id="rId2"/>
              </a:rPr>
              <a:t>C-512/08</a:t>
            </a:r>
            <a:r>
              <a:rPr lang="de-DE" dirty="0"/>
              <a:t>).</a:t>
            </a:r>
          </a:p>
        </p:txBody>
      </p:sp>
      <p:pic>
        <p:nvPicPr>
          <p:cNvPr id="4" name="Picture 3"/>
          <p:cNvPicPr>
            <a:picLocks noChangeAspect="1"/>
          </p:cNvPicPr>
          <p:nvPr/>
        </p:nvPicPr>
        <p:blipFill>
          <a:blip r:embed="rId3" cstate="print"/>
          <a:stretch>
            <a:fillRect/>
          </a:stretch>
        </p:blipFill>
        <p:spPr>
          <a:xfrm>
            <a:off x="7667897" y="1853248"/>
            <a:ext cx="3618412" cy="3946661"/>
          </a:xfrm>
          <a:prstGeom prst="rect">
            <a:avLst/>
          </a:prstGeom>
        </p:spPr>
      </p:pic>
    </p:spTree>
    <p:extLst>
      <p:ext uri="{BB962C8B-B14F-4D97-AF65-F5344CB8AC3E}">
        <p14:creationId xmlns:p14="http://schemas.microsoft.com/office/powerpoint/2010/main" val="8136708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7"/>
            <a:ext cx="9404723" cy="5804392"/>
          </a:xfrm>
        </p:spPr>
        <p:txBody>
          <a:bodyPr/>
          <a:lstStyle/>
          <a:p>
            <a:pPr algn="ctr"/>
            <a:r>
              <a:rPr lang="de-DE" b="1" dirty="0"/>
              <a:t>Haben Sie Fragen?</a:t>
            </a:r>
          </a:p>
        </p:txBody>
      </p:sp>
      <p:sp>
        <p:nvSpPr>
          <p:cNvPr id="3" name="Content Placeholder 2"/>
          <p:cNvSpPr>
            <a:spLocks noGrp="1"/>
          </p:cNvSpPr>
          <p:nvPr>
            <p:ph idx="1"/>
          </p:nvPr>
        </p:nvSpPr>
        <p:spPr>
          <a:xfrm>
            <a:off x="646113" y="1528354"/>
            <a:ext cx="10561818" cy="4833257"/>
          </a:xfrm>
        </p:spPr>
        <p:txBody>
          <a:bodyPr>
            <a:normAutofit/>
          </a:bodyPr>
          <a:lstStyle/>
          <a:p>
            <a:endParaRPr lang="fr-BE" dirty="0"/>
          </a:p>
          <a:p>
            <a:endParaRPr lang="fr-BE" dirty="0"/>
          </a:p>
        </p:txBody>
      </p:sp>
      <p:sp>
        <p:nvSpPr>
          <p:cNvPr id="4" name="AutoShape 2" descr="Scanner : comment il se déroule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p>
        </p:txBody>
      </p:sp>
    </p:spTree>
    <p:extLst>
      <p:ext uri="{BB962C8B-B14F-4D97-AF65-F5344CB8AC3E}">
        <p14:creationId xmlns:p14="http://schemas.microsoft.com/office/powerpoint/2010/main" val="2803545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7"/>
            <a:ext cx="9404723" cy="1400531"/>
          </a:xfrm>
        </p:spPr>
        <p:txBody>
          <a:bodyPr/>
          <a:lstStyle/>
          <a:p>
            <a:r>
              <a:rPr lang="de-DE" b="1"/>
              <a:t>Allgemeiner Rahmen</a:t>
            </a:r>
          </a:p>
        </p:txBody>
      </p:sp>
      <p:sp>
        <p:nvSpPr>
          <p:cNvPr id="3" name="Content Placeholder 2"/>
          <p:cNvSpPr>
            <a:spLocks noGrp="1"/>
          </p:cNvSpPr>
          <p:nvPr>
            <p:ph idx="1"/>
          </p:nvPr>
        </p:nvSpPr>
        <p:spPr>
          <a:xfrm>
            <a:off x="646111" y="1567541"/>
            <a:ext cx="10614072" cy="5055327"/>
          </a:xfrm>
        </p:spPr>
        <p:txBody>
          <a:bodyPr>
            <a:normAutofit/>
          </a:bodyPr>
          <a:lstStyle/>
          <a:p>
            <a:r>
              <a:rPr lang="de-DE"/>
              <a:t>ne</a:t>
            </a:r>
          </a:p>
        </p:txBody>
      </p:sp>
      <p:sp>
        <p:nvSpPr>
          <p:cNvPr id="4" name="Rectangle 3"/>
          <p:cNvSpPr/>
          <p:nvPr/>
        </p:nvSpPr>
        <p:spPr>
          <a:xfrm>
            <a:off x="2132262" y="4023359"/>
            <a:ext cx="2717074" cy="19333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400"/>
              <a:t>1971</a:t>
            </a:r>
          </a:p>
          <a:p>
            <a:pPr algn="ctr"/>
            <a:endParaRPr lang="fr-BE" dirty="0"/>
          </a:p>
          <a:p>
            <a:pPr algn="ctr"/>
            <a:r>
              <a:rPr lang="de-DE"/>
              <a:t>Arbeitnehmer (Verordnung 1408/71)</a:t>
            </a:r>
          </a:p>
        </p:txBody>
      </p:sp>
      <p:sp>
        <p:nvSpPr>
          <p:cNvPr id="7" name="Rectangle 6"/>
          <p:cNvSpPr/>
          <p:nvPr/>
        </p:nvSpPr>
        <p:spPr>
          <a:xfrm>
            <a:off x="4924699" y="2181498"/>
            <a:ext cx="4389117" cy="23235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400"/>
              <a:t>1998 </a:t>
            </a:r>
          </a:p>
          <a:p>
            <a:pPr algn="ctr"/>
            <a:endParaRPr lang="fr-BE" dirty="0"/>
          </a:p>
          <a:p>
            <a:pPr algn="ctr"/>
            <a:r>
              <a:rPr lang="de-DE"/>
              <a:t>Freier Dienstleistungsverkehr (medizinische Dienstleistungen) und freier Warenverkehr (EuGH)</a:t>
            </a:r>
          </a:p>
        </p:txBody>
      </p:sp>
      <p:sp>
        <p:nvSpPr>
          <p:cNvPr id="8" name="Rectangle 7"/>
          <p:cNvSpPr/>
          <p:nvPr/>
        </p:nvSpPr>
        <p:spPr>
          <a:xfrm>
            <a:off x="7315200" y="4624250"/>
            <a:ext cx="3944983" cy="17373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400"/>
              <a:t>2010/2011</a:t>
            </a:r>
          </a:p>
          <a:p>
            <a:pPr algn="ctr"/>
            <a:endParaRPr lang="fr-BE" dirty="0"/>
          </a:p>
          <a:p>
            <a:pPr algn="ctr"/>
            <a:r>
              <a:rPr lang="de-DE"/>
              <a:t>Richtlinie 2011/24 und Verordnung 883/2004</a:t>
            </a:r>
          </a:p>
        </p:txBody>
      </p:sp>
      <p:sp>
        <p:nvSpPr>
          <p:cNvPr id="9" name="Rectangle 8"/>
          <p:cNvSpPr/>
          <p:nvPr/>
        </p:nvSpPr>
        <p:spPr>
          <a:xfrm>
            <a:off x="646112" y="1567541"/>
            <a:ext cx="2972300" cy="22990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400"/>
              <a:t>1957</a:t>
            </a:r>
          </a:p>
          <a:p>
            <a:pPr algn="ctr"/>
            <a:endParaRPr lang="fr-BE" dirty="0"/>
          </a:p>
          <a:p>
            <a:pPr algn="ctr"/>
            <a:r>
              <a:rPr lang="de-DE"/>
              <a:t>Europäische Wirtschaftsgemeinschaft (EWG)</a:t>
            </a:r>
          </a:p>
        </p:txBody>
      </p:sp>
      <p:sp>
        <p:nvSpPr>
          <p:cNvPr id="5" name="Down Arrow 4"/>
          <p:cNvSpPr/>
          <p:nvPr/>
        </p:nvSpPr>
        <p:spPr>
          <a:xfrm rot="19868657">
            <a:off x="1463055" y="3677847"/>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6" name="Right Arrow 5"/>
          <p:cNvSpPr/>
          <p:nvPr/>
        </p:nvSpPr>
        <p:spPr>
          <a:xfrm rot="19459780">
            <a:off x="4259016" y="362429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0" name="Down Arrow 9"/>
          <p:cNvSpPr/>
          <p:nvPr/>
        </p:nvSpPr>
        <p:spPr>
          <a:xfrm rot="19009949">
            <a:off x="6662824" y="4285690"/>
            <a:ext cx="484632" cy="90133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2847865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7"/>
            <a:ext cx="9404723" cy="1415272"/>
          </a:xfrm>
        </p:spPr>
        <p:txBody>
          <a:bodyPr/>
          <a:lstStyle/>
          <a:p>
            <a:pPr algn="ctr"/>
            <a:r>
              <a:rPr lang="de-DE" b="1"/>
              <a:t>1971</a:t>
            </a:r>
            <a:br>
              <a:rPr lang="de-DE" b="1"/>
            </a:br>
            <a:r>
              <a:rPr lang="de-DE" b="1"/>
              <a:t>Arbeitnehmer</a:t>
            </a:r>
          </a:p>
        </p:txBody>
      </p:sp>
      <p:sp>
        <p:nvSpPr>
          <p:cNvPr id="3" name="Content Placeholder 2"/>
          <p:cNvSpPr>
            <a:spLocks noGrp="1"/>
          </p:cNvSpPr>
          <p:nvPr>
            <p:ph idx="1"/>
          </p:nvPr>
        </p:nvSpPr>
        <p:spPr>
          <a:xfrm>
            <a:off x="646114" y="1972491"/>
            <a:ext cx="5584870" cy="4389120"/>
          </a:xfrm>
        </p:spPr>
        <p:txBody>
          <a:bodyPr>
            <a:normAutofit lnSpcReduction="10000"/>
          </a:bodyPr>
          <a:lstStyle/>
          <a:p>
            <a:r>
              <a:rPr lang="de-DE"/>
              <a:t>Die „Verordnung (EWG) Nr. 1408/71 des Rates vom 14. Juni 1971 zur Anwendung der Systeme der sozialen Sicherheit auf Arbeitnehmer und deren Familien, die innerhalb der Gemeinschaft zu- und abwandern“</a:t>
            </a:r>
          </a:p>
          <a:p>
            <a:r>
              <a:rPr lang="de-DE"/>
              <a:t>Behandlung in einem anderen Mitgliedstaat nach </a:t>
            </a:r>
            <a:r>
              <a:rPr lang="de-DE" b="1"/>
              <a:t>vorheriger Genehmigung</a:t>
            </a:r>
            <a:r>
              <a:rPr lang="de-DE"/>
              <a:t> durch die Krankenkasse</a:t>
            </a:r>
          </a:p>
          <a:p>
            <a:r>
              <a:rPr lang="de-DE"/>
              <a:t>Behandlungskosten werden im Allgemeinen übernommen bzw. dem Patienten erstattet.</a:t>
            </a:r>
          </a:p>
          <a:p>
            <a:r>
              <a:rPr lang="de-DE"/>
              <a:t>Anfang der 1990er Jahre mehr Mobilität</a:t>
            </a:r>
          </a:p>
        </p:txBody>
      </p:sp>
      <p:pic>
        <p:nvPicPr>
          <p:cNvPr id="5" name="Picture 4"/>
          <p:cNvPicPr>
            <a:picLocks noChangeAspect="1"/>
          </p:cNvPicPr>
          <p:nvPr/>
        </p:nvPicPr>
        <p:blipFill>
          <a:blip r:embed="rId2" cstate="print"/>
          <a:stretch>
            <a:fillRect/>
          </a:stretch>
        </p:blipFill>
        <p:spPr>
          <a:xfrm>
            <a:off x="7485018" y="1436914"/>
            <a:ext cx="3618411" cy="2847703"/>
          </a:xfrm>
          <a:prstGeom prst="rect">
            <a:avLst/>
          </a:prstGeom>
        </p:spPr>
      </p:pic>
      <p:pic>
        <p:nvPicPr>
          <p:cNvPr id="6" name="Picture 5"/>
          <p:cNvPicPr>
            <a:picLocks noChangeAspect="1"/>
          </p:cNvPicPr>
          <p:nvPr/>
        </p:nvPicPr>
        <p:blipFill>
          <a:blip r:embed="rId3" cstate="print"/>
          <a:stretch>
            <a:fillRect/>
          </a:stretch>
        </p:blipFill>
        <p:spPr>
          <a:xfrm>
            <a:off x="6975567" y="4792651"/>
            <a:ext cx="4950822" cy="1686526"/>
          </a:xfrm>
          <a:prstGeom prst="rect">
            <a:avLst/>
          </a:prstGeom>
        </p:spPr>
      </p:pic>
    </p:spTree>
    <p:extLst>
      <p:ext uri="{BB962C8B-B14F-4D97-AF65-F5344CB8AC3E}">
        <p14:creationId xmlns:p14="http://schemas.microsoft.com/office/powerpoint/2010/main" val="166694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928" y="222069"/>
            <a:ext cx="7727181" cy="1567542"/>
          </a:xfrm>
        </p:spPr>
        <p:txBody>
          <a:bodyPr/>
          <a:lstStyle/>
          <a:p>
            <a:pPr algn="ctr"/>
            <a:r>
              <a:rPr lang="de-DE" b="1"/>
              <a:t>1998</a:t>
            </a:r>
            <a:br>
              <a:rPr lang="de-DE" b="1"/>
            </a:br>
            <a:r>
              <a:rPr lang="de-DE" b="1"/>
              <a:t>Freier Dienstleistungsverkehr</a:t>
            </a:r>
          </a:p>
        </p:txBody>
      </p:sp>
      <p:sp>
        <p:nvSpPr>
          <p:cNvPr id="3" name="Content Placeholder 2"/>
          <p:cNvSpPr>
            <a:spLocks noGrp="1"/>
          </p:cNvSpPr>
          <p:nvPr>
            <p:ph idx="1"/>
          </p:nvPr>
        </p:nvSpPr>
        <p:spPr>
          <a:xfrm>
            <a:off x="646114" y="1685109"/>
            <a:ext cx="5310549" cy="4676502"/>
          </a:xfrm>
        </p:spPr>
        <p:txBody>
          <a:bodyPr>
            <a:normAutofit fontScale="92500" lnSpcReduction="10000"/>
          </a:bodyPr>
          <a:lstStyle/>
          <a:p>
            <a:r>
              <a:rPr lang="de-DE"/>
              <a:t>Raymond Kohll (LU) – kieferorthopädische Behandlung (DE) seiner Tochter; die Krankenkasse (LU) lehnt eine Erstattung ab – mit der Begründung, dass die Behandlung nicht dringend sei und in LU erbracht werden könne.</a:t>
            </a:r>
          </a:p>
          <a:p>
            <a:r>
              <a:rPr lang="de-DE"/>
              <a:t>EuGH: freier Dienstleistungsverkehr: </a:t>
            </a:r>
            <a:r>
              <a:rPr lang="de-DE" b="1"/>
              <a:t>keine vorherige Genehmigung</a:t>
            </a:r>
            <a:r>
              <a:rPr lang="de-DE"/>
              <a:t> für geplante ambulante Behandlungen in einem anderen Mitgliedstaat erforderlich</a:t>
            </a:r>
          </a:p>
          <a:p>
            <a:r>
              <a:rPr lang="de-DE"/>
              <a:t>Keine Gefahr einer Störung des finanziellen Gleichgewichts des Systems der sozialen Sicherheit, keine Gründe der öffentlichen Gesundheit (Urteil Kohll, C-</a:t>
            </a:r>
            <a:r>
              <a:rPr lang="de-DE">
                <a:hlinkClick r:id="rId2"/>
              </a:rPr>
              <a:t>158/96</a:t>
            </a:r>
            <a:r>
              <a:rPr lang="de-DE"/>
              <a:t>)</a:t>
            </a:r>
          </a:p>
        </p:txBody>
      </p:sp>
      <p:pic>
        <p:nvPicPr>
          <p:cNvPr id="4" name="Picture 3"/>
          <p:cNvPicPr>
            <a:picLocks noChangeAspect="1"/>
          </p:cNvPicPr>
          <p:nvPr/>
        </p:nvPicPr>
        <p:blipFill>
          <a:blip r:embed="rId3" cstate="print"/>
          <a:stretch>
            <a:fillRect/>
          </a:stretch>
        </p:blipFill>
        <p:spPr>
          <a:xfrm>
            <a:off x="7315197" y="1972491"/>
            <a:ext cx="4258493" cy="4206240"/>
          </a:xfrm>
          <a:prstGeom prst="rect">
            <a:avLst/>
          </a:prstGeom>
        </p:spPr>
      </p:pic>
    </p:spTree>
    <p:extLst>
      <p:ext uri="{BB962C8B-B14F-4D97-AF65-F5344CB8AC3E}">
        <p14:creationId xmlns:p14="http://schemas.microsoft.com/office/powerpoint/2010/main" val="1607978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7"/>
            <a:ext cx="9404723" cy="1363019"/>
          </a:xfrm>
        </p:spPr>
        <p:txBody>
          <a:bodyPr/>
          <a:lstStyle/>
          <a:p>
            <a:pPr algn="ctr"/>
            <a:r>
              <a:rPr lang="de-DE" b="1"/>
              <a:t>1998</a:t>
            </a:r>
            <a:br>
              <a:rPr lang="de-DE" b="1"/>
            </a:br>
            <a:r>
              <a:rPr lang="de-DE" b="1"/>
              <a:t>Arzneimittel und Medizinprodukte</a:t>
            </a:r>
          </a:p>
        </p:txBody>
      </p:sp>
      <p:sp>
        <p:nvSpPr>
          <p:cNvPr id="3" name="Content Placeholder 2"/>
          <p:cNvSpPr>
            <a:spLocks noGrp="1"/>
          </p:cNvSpPr>
          <p:nvPr>
            <p:ph idx="1"/>
          </p:nvPr>
        </p:nvSpPr>
        <p:spPr>
          <a:xfrm>
            <a:off x="646113" y="1972491"/>
            <a:ext cx="6303327" cy="4389120"/>
          </a:xfrm>
        </p:spPr>
        <p:txBody>
          <a:bodyPr>
            <a:normAutofit/>
          </a:bodyPr>
          <a:lstStyle/>
          <a:p>
            <a:r>
              <a:rPr lang="de-DE"/>
              <a:t>Nicolas Decker (LU): Brillenkauf in BE auf Verschreibung eines Augenarztes (LU). Keine Erstattung durch die Krankenkasse (LU) wegen fehlender vorheriger Genehmigung</a:t>
            </a:r>
          </a:p>
          <a:p>
            <a:r>
              <a:rPr lang="de-DE"/>
              <a:t>EuGH: Behinderung des freien Warenverkehrs lässt sich nicht unter Berufung auf Gründe des Gesundheitsschutzes rechtfertigen </a:t>
            </a:r>
          </a:p>
          <a:p>
            <a:r>
              <a:rPr lang="de-DE"/>
              <a:t>Seither können Patienten ihre Arzneimittel und Medizinprodukte ohne vorherige Genehmigung kaufen und ihren Anspruch auf Kostenerstattung gegenüber der Krankenkasse geltend machen (Urteil Decker, </a:t>
            </a:r>
            <a:r>
              <a:rPr lang="de-DE">
                <a:hlinkClick r:id="rId2"/>
              </a:rPr>
              <a:t>C-120/95</a:t>
            </a:r>
            <a:r>
              <a:rPr lang="de-DE"/>
              <a:t>).</a:t>
            </a:r>
          </a:p>
        </p:txBody>
      </p:sp>
      <p:pic>
        <p:nvPicPr>
          <p:cNvPr id="4" name="Picture 3"/>
          <p:cNvPicPr>
            <a:picLocks noChangeAspect="1"/>
          </p:cNvPicPr>
          <p:nvPr/>
        </p:nvPicPr>
        <p:blipFill>
          <a:blip r:embed="rId3" cstate="print"/>
          <a:stretch>
            <a:fillRect/>
          </a:stretch>
        </p:blipFill>
        <p:spPr>
          <a:xfrm>
            <a:off x="7850777" y="2181497"/>
            <a:ext cx="3383280" cy="3605349"/>
          </a:xfrm>
          <a:prstGeom prst="rect">
            <a:avLst/>
          </a:prstGeom>
        </p:spPr>
      </p:pic>
    </p:spTree>
    <p:extLst>
      <p:ext uri="{BB962C8B-B14F-4D97-AF65-F5344CB8AC3E}">
        <p14:creationId xmlns:p14="http://schemas.microsoft.com/office/powerpoint/2010/main" val="3927138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286" y="452717"/>
            <a:ext cx="11059885" cy="1400531"/>
          </a:xfrm>
        </p:spPr>
        <p:txBody>
          <a:bodyPr/>
          <a:lstStyle/>
          <a:p>
            <a:pPr algn="ctr"/>
            <a:r>
              <a:rPr lang="de-DE" sz="4000" b="1" dirty="0"/>
              <a:t>2011 </a:t>
            </a:r>
            <a:br>
              <a:rPr lang="de-DE" sz="4000" b="1" dirty="0"/>
            </a:br>
            <a:r>
              <a:rPr lang="de-DE" sz="4000" b="1" dirty="0"/>
              <a:t>Die Rechtsprechung und der Gesetzgeber</a:t>
            </a:r>
          </a:p>
        </p:txBody>
      </p:sp>
      <p:sp>
        <p:nvSpPr>
          <p:cNvPr id="3" name="Content Placeholder 2"/>
          <p:cNvSpPr>
            <a:spLocks noGrp="1"/>
          </p:cNvSpPr>
          <p:nvPr>
            <p:ph idx="1"/>
          </p:nvPr>
        </p:nvSpPr>
        <p:spPr>
          <a:xfrm>
            <a:off x="646113" y="1972491"/>
            <a:ext cx="5806938" cy="4389120"/>
          </a:xfrm>
        </p:spPr>
        <p:txBody>
          <a:bodyPr>
            <a:normAutofit lnSpcReduction="10000"/>
          </a:bodyPr>
          <a:lstStyle/>
          <a:p>
            <a:r>
              <a:rPr lang="de-DE" dirty="0"/>
              <a:t>Die Urteile </a:t>
            </a:r>
            <a:r>
              <a:rPr lang="de-DE" dirty="0" err="1"/>
              <a:t>Kohll</a:t>
            </a:r>
            <a:r>
              <a:rPr lang="de-DE" dirty="0"/>
              <a:t> und Decker sind die ersten in einer langen Reihe von Urteilen des Gerichtshofs, die den Unionsgesetzgeber zu einer wesentlichen Änderung der Rechtsvorschriften der EU im Bereich der Gesundheitsversorgung veranlasst haben.</a:t>
            </a:r>
          </a:p>
          <a:p>
            <a:r>
              <a:rPr lang="de-DE" dirty="0"/>
              <a:t>Diese Rechtsprechung wurde vom Unionsgesetzgeber durch die Annahme der </a:t>
            </a:r>
            <a:r>
              <a:rPr lang="de-DE" b="1" dirty="0"/>
              <a:t>Verordnungen Nr. 883/04 und Nr. 987/09</a:t>
            </a:r>
            <a:r>
              <a:rPr lang="de-DE" dirty="0"/>
              <a:t> und der </a:t>
            </a:r>
            <a:r>
              <a:rPr lang="de-DE" b="1" dirty="0"/>
              <a:t>Richtlinie 2011/24</a:t>
            </a:r>
            <a:r>
              <a:rPr lang="de-DE" dirty="0"/>
              <a:t> kodifiziert, in denen die Kostenübernahme/-erstattung für ärztliche Behandlungen und für den Kauf von Arzneimitteln und Medizinprodukten in einem anderen Mitgliedstaat geregelt ist.</a:t>
            </a:r>
          </a:p>
        </p:txBody>
      </p:sp>
      <p:pic>
        <p:nvPicPr>
          <p:cNvPr id="4" name="Picture 3"/>
          <p:cNvPicPr>
            <a:picLocks noChangeAspect="1"/>
          </p:cNvPicPr>
          <p:nvPr/>
        </p:nvPicPr>
        <p:blipFill>
          <a:blip r:embed="rId2" cstate="print"/>
          <a:stretch>
            <a:fillRect/>
          </a:stretch>
        </p:blipFill>
        <p:spPr>
          <a:xfrm>
            <a:off x="8360908" y="1972491"/>
            <a:ext cx="2925401" cy="4023360"/>
          </a:xfrm>
          <a:prstGeom prst="rect">
            <a:avLst/>
          </a:prstGeom>
        </p:spPr>
      </p:pic>
    </p:spTree>
    <p:extLst>
      <p:ext uri="{BB962C8B-B14F-4D97-AF65-F5344CB8AC3E}">
        <p14:creationId xmlns:p14="http://schemas.microsoft.com/office/powerpoint/2010/main" val="2318698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57" y="452717"/>
            <a:ext cx="10726057" cy="1400531"/>
          </a:xfrm>
        </p:spPr>
        <p:txBody>
          <a:bodyPr/>
          <a:lstStyle/>
          <a:p>
            <a:pPr algn="ctr"/>
            <a:r>
              <a:rPr lang="de-DE" sz="4000" b="1" dirty="0"/>
              <a:t>2011 </a:t>
            </a:r>
            <a:br>
              <a:rPr lang="de-DE" sz="4000" b="1" dirty="0"/>
            </a:br>
            <a:r>
              <a:rPr lang="de-DE" sz="4000" b="1" dirty="0"/>
              <a:t>Die Rechtsprechung und der Gesetzgeber</a:t>
            </a:r>
          </a:p>
        </p:txBody>
      </p:sp>
      <p:sp>
        <p:nvSpPr>
          <p:cNvPr id="3" name="Content Placeholder 2"/>
          <p:cNvSpPr>
            <a:spLocks noGrp="1"/>
          </p:cNvSpPr>
          <p:nvPr>
            <p:ph idx="1"/>
          </p:nvPr>
        </p:nvSpPr>
        <p:spPr>
          <a:xfrm>
            <a:off x="646112" y="1972491"/>
            <a:ext cx="10483441" cy="4389120"/>
          </a:xfrm>
        </p:spPr>
        <p:txBody>
          <a:bodyPr>
            <a:normAutofit/>
          </a:bodyPr>
          <a:lstStyle/>
          <a:p>
            <a:endParaRPr lang="fr-BE" dirty="0" smtClean="0"/>
          </a:p>
        </p:txBody>
      </p:sp>
      <p:sp>
        <p:nvSpPr>
          <p:cNvPr id="4" name="Rectangle 3"/>
          <p:cNvSpPr/>
          <p:nvPr/>
        </p:nvSpPr>
        <p:spPr>
          <a:xfrm>
            <a:off x="646110" y="3483574"/>
            <a:ext cx="273716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800" b="0" i="0" u="none" strike="noStrike" cap="none" normalizeH="0" baseline="0" noProof="0">
                <a:ln>
                  <a:noFill/>
                </a:ln>
                <a:solidFill>
                  <a:prstClr val="white"/>
                </a:solidFill>
                <a:uLnTx/>
                <a:uFillTx/>
                <a:latin typeface="Century Gothic" panose="020B0502020202020204"/>
                <a:ea typeface="+mn-ea"/>
                <a:cs typeface="+mn-cs"/>
              </a:rPr>
              <a:t>Nicht geplante Behandlung (Notfallversorgung)</a:t>
            </a:r>
          </a:p>
        </p:txBody>
      </p:sp>
      <p:sp>
        <p:nvSpPr>
          <p:cNvPr id="5" name="Rectangle 4"/>
          <p:cNvSpPr/>
          <p:nvPr/>
        </p:nvSpPr>
        <p:spPr>
          <a:xfrm>
            <a:off x="4362994" y="3489790"/>
            <a:ext cx="6766557"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800" b="0" i="0" u="none" strike="noStrike" cap="none" normalizeH="0" baseline="0" noProof="0">
                <a:ln>
                  <a:noFill/>
                </a:ln>
                <a:solidFill>
                  <a:prstClr val="white"/>
                </a:solidFill>
                <a:uLnTx/>
                <a:uFillTx/>
                <a:latin typeface="Century Gothic" panose="020B0502020202020204"/>
                <a:ea typeface="+mn-ea"/>
                <a:cs typeface="+mn-cs"/>
              </a:rPr>
              <a:t>Geplante Behandlung</a:t>
            </a:r>
          </a:p>
        </p:txBody>
      </p:sp>
      <p:sp>
        <p:nvSpPr>
          <p:cNvPr id="6" name="Down Arrow 5"/>
          <p:cNvSpPr/>
          <p:nvPr/>
        </p:nvSpPr>
        <p:spPr>
          <a:xfrm>
            <a:off x="1772378" y="4507315"/>
            <a:ext cx="484632" cy="4963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BE"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7" name="Rectangle 6"/>
          <p:cNvSpPr/>
          <p:nvPr/>
        </p:nvSpPr>
        <p:spPr>
          <a:xfrm>
            <a:off x="930477" y="5113044"/>
            <a:ext cx="216843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800" b="0" i="0" u="none" strike="noStrike" cap="none" normalizeH="0" baseline="0" noProof="0">
                <a:ln>
                  <a:noFill/>
                </a:ln>
                <a:solidFill>
                  <a:prstClr val="white"/>
                </a:solidFill>
                <a:uLnTx/>
                <a:uFillTx/>
                <a:latin typeface="Century Gothic" panose="020B0502020202020204"/>
                <a:ea typeface="+mn-ea"/>
                <a:cs typeface="+mn-cs"/>
              </a:rPr>
              <a:t>Ohne vorherige Genehmigung</a:t>
            </a:r>
          </a:p>
        </p:txBody>
      </p:sp>
      <p:sp>
        <p:nvSpPr>
          <p:cNvPr id="9" name="Rectangle 8"/>
          <p:cNvSpPr/>
          <p:nvPr/>
        </p:nvSpPr>
        <p:spPr>
          <a:xfrm>
            <a:off x="4807131" y="5617029"/>
            <a:ext cx="2704012" cy="7445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800" b="0" i="0" u="none" strike="noStrike" cap="none" normalizeH="0" baseline="0" noProof="0">
                <a:ln>
                  <a:noFill/>
                </a:ln>
                <a:solidFill>
                  <a:prstClr val="white"/>
                </a:solidFill>
                <a:uLnTx/>
                <a:uFillTx/>
                <a:latin typeface="Century Gothic" panose="020B0502020202020204"/>
                <a:ea typeface="+mn-ea"/>
                <a:cs typeface="+mn-cs"/>
              </a:rPr>
              <a:t>Vorherige Genehmigung</a:t>
            </a:r>
          </a:p>
        </p:txBody>
      </p:sp>
      <p:sp>
        <p:nvSpPr>
          <p:cNvPr id="10" name="Rectangle 9"/>
          <p:cNvSpPr/>
          <p:nvPr/>
        </p:nvSpPr>
        <p:spPr>
          <a:xfrm>
            <a:off x="4362994" y="4722852"/>
            <a:ext cx="3257545" cy="561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800" b="0" i="0" u="none" strike="noStrike" cap="none" normalizeH="0" baseline="0" noProof="0">
                <a:ln>
                  <a:noFill/>
                </a:ln>
                <a:solidFill>
                  <a:prstClr val="white"/>
                </a:solidFill>
                <a:uLnTx/>
                <a:uFillTx/>
                <a:latin typeface="Century Gothic" panose="020B0502020202020204"/>
                <a:ea typeface="+mn-ea"/>
                <a:cs typeface="+mn-cs"/>
              </a:rPr>
              <a:t>Krankenhausbehandlung</a:t>
            </a:r>
          </a:p>
        </p:txBody>
      </p:sp>
      <p:sp>
        <p:nvSpPr>
          <p:cNvPr id="11" name="Rectangle 10"/>
          <p:cNvSpPr/>
          <p:nvPr/>
        </p:nvSpPr>
        <p:spPr>
          <a:xfrm>
            <a:off x="7811589" y="4735286"/>
            <a:ext cx="3317962" cy="561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800" b="0" i="0" u="none" strike="noStrike" cap="none" normalizeH="0" baseline="0" noProof="0">
                <a:ln>
                  <a:noFill/>
                </a:ln>
                <a:solidFill>
                  <a:prstClr val="white"/>
                </a:solidFill>
                <a:uLnTx/>
                <a:uFillTx/>
                <a:latin typeface="Century Gothic" panose="020B0502020202020204"/>
                <a:ea typeface="+mn-ea"/>
                <a:cs typeface="+mn-cs"/>
              </a:rPr>
              <a:t>Nicht in einem Krankenhaus erfolgende Behandlung</a:t>
            </a:r>
          </a:p>
        </p:txBody>
      </p:sp>
      <p:sp>
        <p:nvSpPr>
          <p:cNvPr id="12" name="Rectangle 11"/>
          <p:cNvSpPr/>
          <p:nvPr/>
        </p:nvSpPr>
        <p:spPr>
          <a:xfrm>
            <a:off x="646110" y="1972490"/>
            <a:ext cx="5506495" cy="11862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Verordnung 883/2004: Arbeitnehmer (Grenzgänger) + deren Familienmitglieder</a:t>
            </a:r>
          </a:p>
        </p:txBody>
      </p:sp>
      <p:sp>
        <p:nvSpPr>
          <p:cNvPr id="13" name="Rectangle 12"/>
          <p:cNvSpPr/>
          <p:nvPr/>
        </p:nvSpPr>
        <p:spPr>
          <a:xfrm>
            <a:off x="6152605" y="1998616"/>
            <a:ext cx="4976947" cy="1160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Richtlinie 2011/24: allgemeine Anwendung</a:t>
            </a:r>
          </a:p>
        </p:txBody>
      </p:sp>
      <p:sp>
        <p:nvSpPr>
          <p:cNvPr id="14" name="Rectangle 13"/>
          <p:cNvSpPr/>
          <p:nvPr/>
        </p:nvSpPr>
        <p:spPr>
          <a:xfrm>
            <a:off x="8046720" y="5602514"/>
            <a:ext cx="2847703" cy="759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Ohne vorherige Genehmigung (grundsätzlich)</a:t>
            </a:r>
          </a:p>
        </p:txBody>
      </p:sp>
    </p:spTree>
    <p:extLst>
      <p:ext uri="{BB962C8B-B14F-4D97-AF65-F5344CB8AC3E}">
        <p14:creationId xmlns:p14="http://schemas.microsoft.com/office/powerpoint/2010/main" val="3059712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7"/>
            <a:ext cx="9404723" cy="853569"/>
          </a:xfrm>
        </p:spPr>
        <p:txBody>
          <a:bodyPr/>
          <a:lstStyle/>
          <a:p>
            <a:r>
              <a:rPr lang="de-DE" b="1"/>
              <a:t>Vorherige Genehmigung</a:t>
            </a:r>
          </a:p>
        </p:txBody>
      </p:sp>
      <p:sp>
        <p:nvSpPr>
          <p:cNvPr id="3" name="Content Placeholder 2"/>
          <p:cNvSpPr>
            <a:spLocks noGrp="1"/>
          </p:cNvSpPr>
          <p:nvPr>
            <p:ph idx="1"/>
          </p:nvPr>
        </p:nvSpPr>
        <p:spPr>
          <a:xfrm>
            <a:off x="646114" y="1306286"/>
            <a:ext cx="4526777" cy="5055325"/>
          </a:xfrm>
        </p:spPr>
        <p:txBody>
          <a:bodyPr>
            <a:normAutofit/>
          </a:bodyPr>
          <a:lstStyle/>
          <a:p>
            <a:r>
              <a:rPr lang="de-DE"/>
              <a:t>Urteil Smits und Peerbooms (2001), </a:t>
            </a:r>
            <a:r>
              <a:rPr lang="de-DE">
                <a:hlinkClick r:id="rId2"/>
              </a:rPr>
              <a:t>C-157/99</a:t>
            </a:r>
          </a:p>
          <a:p>
            <a:r>
              <a:rPr lang="de-DE"/>
              <a:t>Vorherige Genehmigung darf nicht abgelehnt werden:</a:t>
            </a:r>
          </a:p>
          <a:p>
            <a:pPr lvl="1"/>
            <a:r>
              <a:rPr lang="de-DE"/>
              <a:t>wenn die Behandlung von der internationalen Medizin als hinreichend erprobt und anerkannt angesehen wird und</a:t>
            </a:r>
          </a:p>
          <a:p>
            <a:pPr lvl="1"/>
            <a:r>
              <a:rPr lang="de-DE"/>
              <a:t>wenn die gleiche oder eine für den Patienten ebenso wirksame Behandlung nicht rechtzeitig in einer Einrichtung im Wohnsitzland erlangt werden kann.</a:t>
            </a:r>
          </a:p>
        </p:txBody>
      </p:sp>
      <p:pic>
        <p:nvPicPr>
          <p:cNvPr id="4" name="Picture 3"/>
          <p:cNvPicPr>
            <a:picLocks noChangeAspect="1"/>
          </p:cNvPicPr>
          <p:nvPr/>
        </p:nvPicPr>
        <p:blipFill>
          <a:blip r:embed="rId3" cstate="print"/>
          <a:stretch>
            <a:fillRect/>
          </a:stretch>
        </p:blipFill>
        <p:spPr>
          <a:xfrm>
            <a:off x="7071903" y="1306286"/>
            <a:ext cx="3613513" cy="1927860"/>
          </a:xfrm>
          <a:prstGeom prst="rect">
            <a:avLst/>
          </a:prstGeom>
        </p:spPr>
      </p:pic>
      <p:pic>
        <p:nvPicPr>
          <p:cNvPr id="5" name="Picture 4"/>
          <p:cNvPicPr>
            <a:picLocks noChangeAspect="1"/>
          </p:cNvPicPr>
          <p:nvPr/>
        </p:nvPicPr>
        <p:blipFill>
          <a:blip r:embed="rId4" cstate="print"/>
          <a:stretch>
            <a:fillRect/>
          </a:stretch>
        </p:blipFill>
        <p:spPr>
          <a:xfrm>
            <a:off x="7071903" y="4087715"/>
            <a:ext cx="3744143" cy="2143125"/>
          </a:xfrm>
          <a:prstGeom prst="rect">
            <a:avLst/>
          </a:prstGeom>
        </p:spPr>
      </p:pic>
    </p:spTree>
    <p:extLst>
      <p:ext uri="{BB962C8B-B14F-4D97-AF65-F5344CB8AC3E}">
        <p14:creationId xmlns:p14="http://schemas.microsoft.com/office/powerpoint/2010/main" val="1675844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9"/>
            <a:ext cx="9660483" cy="892756"/>
          </a:xfrm>
        </p:spPr>
        <p:txBody>
          <a:bodyPr/>
          <a:lstStyle/>
          <a:p>
            <a:r>
              <a:rPr lang="de-DE" b="1"/>
              <a:t>Wirksamkeit der Behandlung </a:t>
            </a:r>
          </a:p>
        </p:txBody>
      </p:sp>
      <p:sp>
        <p:nvSpPr>
          <p:cNvPr id="3" name="Content Placeholder 2"/>
          <p:cNvSpPr>
            <a:spLocks noGrp="1"/>
          </p:cNvSpPr>
          <p:nvPr>
            <p:ph idx="1"/>
          </p:nvPr>
        </p:nvSpPr>
        <p:spPr>
          <a:xfrm>
            <a:off x="646112" y="1489166"/>
            <a:ext cx="6747465" cy="4519749"/>
          </a:xfrm>
        </p:spPr>
        <p:txBody>
          <a:bodyPr>
            <a:normAutofit lnSpcReduction="10000"/>
          </a:bodyPr>
          <a:lstStyle/>
          <a:p>
            <a:endParaRPr lang="fr-BE" dirty="0" smtClean="0"/>
          </a:p>
          <a:p>
            <a:r>
              <a:rPr lang="de-DE"/>
              <a:t>Die zuständige Einrichtung muss sämtliche Umstände </a:t>
            </a:r>
            <a:r>
              <a:rPr lang="de-DE" b="1"/>
              <a:t>jedes konkreten Falles</a:t>
            </a:r>
            <a:r>
              <a:rPr lang="de-DE"/>
              <a:t> beachten und dabei nicht nur den Gesundheitszustand des Patienten zum Zeitpunkt der Einreichung des Genehmigungsantrags und gegebenenfalls das Ausmaß seiner </a:t>
            </a:r>
            <a:r>
              <a:rPr lang="de-DE" b="1"/>
              <a:t>Schmerzen oder die Art seiner Behinderung</a:t>
            </a:r>
            <a:r>
              <a:rPr lang="de-DE"/>
              <a:t>, die z. B. die Ausübung einer Berufstätigkeit unmöglich machen oder außerordentlich erschweren könnte, sondern auch die Vorgeschichte des Patienten berücksichtigen. </a:t>
            </a:r>
          </a:p>
          <a:p>
            <a:r>
              <a:rPr lang="de-DE"/>
              <a:t>Urteile Smits und Peerbooms (2001), </a:t>
            </a:r>
            <a:r>
              <a:rPr lang="de-DE">
                <a:hlinkClick r:id="rId2"/>
              </a:rPr>
              <a:t>C-157/99</a:t>
            </a:r>
            <a:r>
              <a:rPr lang="de-DE"/>
              <a:t> sowie Müller-Fauré und Van Riet (2003), </a:t>
            </a:r>
            <a:r>
              <a:rPr lang="de-DE">
                <a:hlinkClick r:id="rId3"/>
              </a:rPr>
              <a:t>C-385/99</a:t>
            </a:r>
          </a:p>
        </p:txBody>
      </p:sp>
      <p:pic>
        <p:nvPicPr>
          <p:cNvPr id="4" name="Picture 3"/>
          <p:cNvPicPr>
            <a:picLocks noChangeAspect="1"/>
          </p:cNvPicPr>
          <p:nvPr/>
        </p:nvPicPr>
        <p:blipFill>
          <a:blip r:embed="rId4" cstate="print"/>
          <a:stretch>
            <a:fillRect/>
          </a:stretch>
        </p:blipFill>
        <p:spPr>
          <a:xfrm>
            <a:off x="8007531" y="1789612"/>
            <a:ext cx="3239589" cy="3788228"/>
          </a:xfrm>
          <a:prstGeom prst="rect">
            <a:avLst/>
          </a:prstGeom>
        </p:spPr>
      </p:pic>
    </p:spTree>
    <p:extLst>
      <p:ext uri="{BB962C8B-B14F-4D97-AF65-F5344CB8AC3E}">
        <p14:creationId xmlns:p14="http://schemas.microsoft.com/office/powerpoint/2010/main" val="26273063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0</TotalTime>
  <Words>998</Words>
  <Application>Microsoft Office PowerPoint</Application>
  <PresentationFormat>Breitbild</PresentationFormat>
  <Paragraphs>91</Paragraphs>
  <Slides>17</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17</vt:i4>
      </vt:variant>
    </vt:vector>
  </HeadingPairs>
  <TitlesOfParts>
    <vt:vector size="21" baseType="lpstr">
      <vt:lpstr>Arial</vt:lpstr>
      <vt:lpstr>Century Gothic</vt:lpstr>
      <vt:lpstr>Wingdings 3</vt:lpstr>
      <vt:lpstr>Ion</vt:lpstr>
      <vt:lpstr>Grenzüberschreitende Gesundheitsversorgung </vt:lpstr>
      <vt:lpstr>Allgemeiner Rahmen</vt:lpstr>
      <vt:lpstr>1971 Arbeitnehmer</vt:lpstr>
      <vt:lpstr>1998 Freier Dienstleistungsverkehr</vt:lpstr>
      <vt:lpstr>1998 Arzneimittel und Medizinprodukte</vt:lpstr>
      <vt:lpstr>2011  Die Rechtsprechung und der Gesetzgeber</vt:lpstr>
      <vt:lpstr>2011  Die Rechtsprechung und der Gesetzgeber</vt:lpstr>
      <vt:lpstr>Vorherige Genehmigung</vt:lpstr>
      <vt:lpstr>Wirksamkeit der Behandlung </vt:lpstr>
      <vt:lpstr>Vorherige Genehmigung</vt:lpstr>
      <vt:lpstr>Rechtzeitige Behandlung </vt:lpstr>
      <vt:lpstr>Mehrkosten</vt:lpstr>
      <vt:lpstr>2011  Die Rechtsprechung und der Gesetzgeber</vt:lpstr>
      <vt:lpstr>Geplante ambulante Behandlungen, die nicht in einem Krankenhaus erfolgen </vt:lpstr>
      <vt:lpstr>Geplante ambulante Behandlungen, die nicht in einem Krankenhaus erfolgen </vt:lpstr>
      <vt:lpstr>Geplante ambulante Behandlungen, die nicht in einem Krankenhaus erfolgen </vt:lpstr>
      <vt:lpstr>Haben Sie Fragen?</vt:lpstr>
    </vt:vector>
  </TitlesOfParts>
  <Company>Cour de Justice de L'U.E.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 der Jeught Stefaan</dc:creator>
  <cp:lastModifiedBy>bps04</cp:lastModifiedBy>
  <cp:revision>179</cp:revision>
  <dcterms:created xsi:type="dcterms:W3CDTF">2020-07-09T12:55:45Z</dcterms:created>
  <dcterms:modified xsi:type="dcterms:W3CDTF">2022-04-22T08:38:48Z</dcterms:modified>
</cp:coreProperties>
</file>